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1351" r:id="rId2"/>
    <p:sldId id="1352" r:id="rId3"/>
    <p:sldId id="1353" r:id="rId4"/>
    <p:sldId id="1354" r:id="rId5"/>
    <p:sldId id="1355" r:id="rId6"/>
    <p:sldId id="1356" r:id="rId7"/>
    <p:sldId id="1357" r:id="rId8"/>
    <p:sldId id="1359" r:id="rId9"/>
    <p:sldId id="1360" r:id="rId10"/>
    <p:sldId id="1361" r:id="rId11"/>
    <p:sldId id="1362" r:id="rId12"/>
    <p:sldId id="1363" r:id="rId13"/>
    <p:sldId id="1364" r:id="rId14"/>
    <p:sldId id="1365" r:id="rId15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 autoAdjust="0"/>
    <p:restoredTop sz="94734" autoAdjust="0"/>
  </p:normalViewPr>
  <p:slideViewPr>
    <p:cSldViewPr snapToGrid="0">
      <p:cViewPr varScale="1">
        <p:scale>
          <a:sx n="127" d="100"/>
          <a:sy n="127" d="100"/>
        </p:scale>
        <p:origin x="192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i.ruc.edu.cn/overview/intro/index.ht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A9B1-F4C5-254A-8A99-376208D2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0353-CB88-E94A-AF7F-2ADB46128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如何抓取网页并提取正文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CN" dirty="0"/>
              <a:t>以抓取高瓴人工智能学院学院简介为例</a:t>
            </a:r>
          </a:p>
          <a:p>
            <a:pPr lvl="1"/>
            <a:r>
              <a:rPr lang="en-US" dirty="0">
                <a:hlinkClick r:id="rId2"/>
              </a:rPr>
              <a:t>http://ai.ruc.edu.cn/overview/intro/index.htm</a:t>
            </a:r>
            <a:endParaRPr lang="en-US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2F9C7-102E-704C-A3BE-31155AD4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050" y="1956345"/>
            <a:ext cx="4523493" cy="26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22433"/>
      </p:ext>
    </p:extLst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如何用面对对象的方式完成该任务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Crawler</a:t>
            </a:r>
            <a:r>
              <a:rPr lang="zh-CN" altLang="en-US" dirty="0"/>
              <a:t>：抓取相关方法</a:t>
            </a:r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ED1771-52BA-5B4D-B319-FAB29BE47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2" y="1524263"/>
            <a:ext cx="5965031" cy="35288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72ED31C-D58B-A74B-B91D-50CDBBC6E118}"/>
              </a:ext>
            </a:extLst>
          </p:cNvPr>
          <p:cNvGrpSpPr/>
          <p:nvPr/>
        </p:nvGrpSpPr>
        <p:grpSpPr>
          <a:xfrm>
            <a:off x="1967971" y="1727511"/>
            <a:ext cx="6231484" cy="646331"/>
            <a:chOff x="675861" y="2893119"/>
            <a:chExt cx="6231484" cy="64633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64F660-D043-E849-A506-ADCD8239CF41}"/>
                </a:ext>
              </a:extLst>
            </p:cNvPr>
            <p:cNvSpPr/>
            <p:nvPr/>
          </p:nvSpPr>
          <p:spPr>
            <a:xfrm>
              <a:off x="675861" y="3129695"/>
              <a:ext cx="2401294" cy="2655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979E0CA-270A-4C40-B213-84494837D07E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3077155" y="3216285"/>
              <a:ext cx="986179" cy="4616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2E391E-3988-914F-B647-BBD106DF26B0}"/>
                </a:ext>
              </a:extLst>
            </p:cNvPr>
            <p:cNvSpPr txBox="1"/>
            <p:nvPr/>
          </p:nvSpPr>
          <p:spPr>
            <a:xfrm>
              <a:off x="4063334" y="2893119"/>
              <a:ext cx="2844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利用迭代器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，从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tasks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中取出下一个抓取任务</a:t>
              </a:r>
              <a:endParaRPr lang="en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ADB11C-5463-1D47-A2CF-606A92DB2963}"/>
              </a:ext>
            </a:extLst>
          </p:cNvPr>
          <p:cNvGrpSpPr/>
          <p:nvPr/>
        </p:nvGrpSpPr>
        <p:grpSpPr>
          <a:xfrm>
            <a:off x="2455316" y="3805681"/>
            <a:ext cx="6422567" cy="1285437"/>
            <a:chOff x="675861" y="2109769"/>
            <a:chExt cx="6422567" cy="128543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357E752-3DDD-5A41-8FDA-69377146432F}"/>
                </a:ext>
              </a:extLst>
            </p:cNvPr>
            <p:cNvSpPr/>
            <p:nvPr/>
          </p:nvSpPr>
          <p:spPr>
            <a:xfrm>
              <a:off x="675861" y="3174537"/>
              <a:ext cx="1815233" cy="2206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66029D-D21B-5543-AFD3-12D2A17F8C5A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 flipV="1">
              <a:off x="2491094" y="2571434"/>
              <a:ext cx="1763323" cy="71343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CD7CF7-74B6-B649-B762-5736128AB298}"/>
                </a:ext>
              </a:extLst>
            </p:cNvPr>
            <p:cNvSpPr txBox="1"/>
            <p:nvPr/>
          </p:nvSpPr>
          <p:spPr>
            <a:xfrm>
              <a:off x="4254417" y="2109769"/>
              <a:ext cx="28440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调用Analyzer对象的parse函数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，解析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response</a:t>
              </a:r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对象</a:t>
              </a:r>
              <a:endParaRPr lang="en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2339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如何用面对对象的方式完成该任务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Analyzer</a:t>
            </a:r>
            <a:r>
              <a:rPr lang="zh-CN" altLang="en-US" dirty="0"/>
              <a:t>：实现</a:t>
            </a:r>
            <a:r>
              <a:rPr lang="en-US" altLang="zh-CN" dirty="0"/>
              <a:t>parse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3"/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C231-709A-0345-B398-B869C1F3D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65" y="1530489"/>
            <a:ext cx="4879870" cy="13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80539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4506686" cy="3937000"/>
          </a:xfrm>
        </p:spPr>
        <p:txBody>
          <a:bodyPr>
            <a:normAutofit lnSpcReduction="10000"/>
          </a:bodyPr>
          <a:lstStyle/>
          <a:p>
            <a:r>
              <a:rPr lang="en-CN" dirty="0"/>
              <a:t>如何用面对对象的方式完成该任务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一个例子：获得网页</a:t>
            </a:r>
            <a:r>
              <a:rPr lang="en-US" altLang="zh-CN" dirty="0"/>
              <a:t>HTML</a:t>
            </a:r>
            <a:r>
              <a:rPr lang="zh-CN" altLang="en-US" dirty="0"/>
              <a:t>文本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在该过程中：</a:t>
            </a:r>
            <a:endParaRPr lang="en-US" altLang="zh-CN" dirty="0"/>
          </a:p>
          <a:p>
            <a:pPr lvl="2"/>
            <a:r>
              <a:rPr lang="en-US" altLang="zh-CN" dirty="0"/>
              <a:t>Crawler:</a:t>
            </a:r>
          </a:p>
          <a:p>
            <a:pPr lvl="3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</a:t>
            </a:r>
            <a:r>
              <a:rPr lang="zh-CN" altLang="en-US" dirty="0"/>
              <a:t>方法被调用，构造一个默认的</a:t>
            </a:r>
            <a:r>
              <a:rPr lang="en-US" altLang="zh-CN" dirty="0"/>
              <a:t>Analyzer</a:t>
            </a:r>
            <a:r>
              <a:rPr lang="zh-CN" altLang="en-US" dirty="0"/>
              <a:t>对象</a:t>
            </a:r>
            <a:endParaRPr lang="en-US" altLang="zh-CN" dirty="0"/>
          </a:p>
          <a:p>
            <a:pPr lvl="3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crawl</a:t>
            </a:r>
            <a:r>
              <a:rPr lang="zh-CN" altLang="en-US" dirty="0"/>
              <a:t>方法被调用，取出一个任务</a:t>
            </a:r>
            <a:endParaRPr lang="en-US" altLang="zh-CN" dirty="0"/>
          </a:p>
          <a:p>
            <a:pPr lvl="3"/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__</a:t>
            </a:r>
            <a:r>
              <a:rPr lang="en-US" altLang="zh-CN" dirty="0" err="1"/>
              <a:t>process_task</a:t>
            </a:r>
            <a:r>
              <a:rPr lang="zh-CN" altLang="en-US" dirty="0"/>
              <a:t>方法被</a:t>
            </a:r>
            <a:r>
              <a:rPr lang="en-US" altLang="zh-CN" dirty="0"/>
              <a:t>crawl</a:t>
            </a:r>
            <a:r>
              <a:rPr lang="zh-CN" altLang="en-US" dirty="0"/>
              <a:t>方法调用，抓取网页</a:t>
            </a:r>
            <a:endParaRPr lang="en-US" altLang="zh-CN" dirty="0"/>
          </a:p>
          <a:p>
            <a:pPr lvl="3"/>
            <a:r>
              <a:rPr lang="en-US" altLang="zh-CN" dirty="0"/>
              <a:t>4.</a:t>
            </a:r>
            <a:r>
              <a:rPr lang="zh-CN" altLang="en-US" dirty="0"/>
              <a:t> 调用</a:t>
            </a:r>
            <a:r>
              <a:rPr lang="en-US" altLang="zh-CN" dirty="0"/>
              <a:t>Analyzer</a:t>
            </a:r>
            <a:r>
              <a:rPr lang="zh-CN" altLang="en-US" dirty="0"/>
              <a:t>对象的</a:t>
            </a:r>
            <a:r>
              <a:rPr lang="en-US" altLang="zh-CN" dirty="0"/>
              <a:t>parse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D321F-8C8E-4347-A7FF-5D60209A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94" y="1467501"/>
            <a:ext cx="8184383" cy="9133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F28704-0E92-8E4C-826E-2B2939DEC27A}"/>
              </a:ext>
            </a:extLst>
          </p:cNvPr>
          <p:cNvSpPr txBox="1">
            <a:spLocks/>
          </p:cNvSpPr>
          <p:nvPr/>
        </p:nvSpPr>
        <p:spPr>
          <a:xfrm>
            <a:off x="4572000" y="819150"/>
            <a:ext cx="4506686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US" altLang="zh-CN" dirty="0" err="1"/>
              <a:t>BasicAnalyzer</a:t>
            </a:r>
            <a:endParaRPr lang="en-US" altLang="zh-CN" dirty="0"/>
          </a:p>
          <a:p>
            <a:pPr lvl="3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parse</a:t>
            </a:r>
            <a:r>
              <a:rPr lang="zh-CN" altLang="en-US" dirty="0"/>
              <a:t>方法被</a:t>
            </a:r>
            <a:r>
              <a:rPr lang="en-US" altLang="zh-CN" dirty="0"/>
              <a:t>Crawler</a:t>
            </a:r>
            <a:r>
              <a:rPr lang="zh-CN" altLang="en-US" dirty="0"/>
              <a:t>调用，从</a:t>
            </a:r>
            <a:r>
              <a:rPr lang="en-US" altLang="zh-CN" dirty="0"/>
              <a:t>response</a:t>
            </a:r>
            <a:r>
              <a:rPr lang="zh-CN" altLang="en-US" dirty="0"/>
              <a:t>对象中提取出文本格式的内容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1794323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19150"/>
            <a:ext cx="8229599" cy="3937000"/>
          </a:xfrm>
        </p:spPr>
        <p:txBody>
          <a:bodyPr>
            <a:normAutofit/>
          </a:bodyPr>
          <a:lstStyle/>
          <a:p>
            <a:r>
              <a:rPr lang="en-CN" dirty="0"/>
              <a:t>如何用面对对象的方式完成该任务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样例</a:t>
            </a:r>
            <a:r>
              <a:rPr lang="en-US" altLang="zh-CN" dirty="0"/>
              <a:t>2</a:t>
            </a:r>
            <a:r>
              <a:rPr lang="zh-CN" altLang="en-US" dirty="0"/>
              <a:t>： 提取高瓴人工智能学院主页上的学院介绍内容。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F28704-0E92-8E4C-826E-2B2939DEC27A}"/>
              </a:ext>
            </a:extLst>
          </p:cNvPr>
          <p:cNvSpPr txBox="1">
            <a:spLocks/>
          </p:cNvSpPr>
          <p:nvPr/>
        </p:nvSpPr>
        <p:spPr>
          <a:xfrm>
            <a:off x="4572000" y="819150"/>
            <a:ext cx="4506686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US" altLang="zh-CN" dirty="0" err="1"/>
              <a:t>GSAIIntroductionAnalyzer</a:t>
            </a:r>
            <a:endParaRPr lang="en-US" altLang="zh-CN" dirty="0"/>
          </a:p>
          <a:p>
            <a:pPr lvl="3"/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parse</a:t>
            </a:r>
            <a:r>
              <a:rPr lang="zh-CN" altLang="en-US" dirty="0"/>
              <a:t>方法被</a:t>
            </a:r>
            <a:r>
              <a:rPr lang="en-US" altLang="zh-CN" dirty="0"/>
              <a:t>Crawler</a:t>
            </a:r>
            <a:r>
              <a:rPr lang="zh-CN" altLang="en-US" dirty="0"/>
              <a:t>调用</a:t>
            </a:r>
            <a:endParaRPr lang="en-US" altLang="zh-CN" dirty="0"/>
          </a:p>
          <a:p>
            <a:pPr lvl="3"/>
            <a:r>
              <a:rPr lang="en-US" altLang="zh-CN" dirty="0"/>
              <a:t>6.</a:t>
            </a:r>
            <a:r>
              <a:rPr lang="zh-CN" altLang="en-US" dirty="0"/>
              <a:t> 调用</a:t>
            </a:r>
            <a:r>
              <a:rPr lang="zh-CN" altLang="en-US" b="1" dirty="0"/>
              <a:t>父类</a:t>
            </a:r>
            <a:r>
              <a:rPr lang="en-US" altLang="zh-CN" dirty="0"/>
              <a:t>parse</a:t>
            </a:r>
            <a:r>
              <a:rPr lang="zh-CN" altLang="en-US" dirty="0"/>
              <a:t>方法从</a:t>
            </a:r>
            <a:r>
              <a:rPr lang="en-US" altLang="zh-CN" dirty="0"/>
              <a:t>response</a:t>
            </a:r>
            <a:r>
              <a:rPr lang="zh-CN" altLang="en-US" dirty="0"/>
              <a:t>对象中提取出文本格式的内容</a:t>
            </a:r>
            <a:endParaRPr lang="en-US" altLang="zh-CN" dirty="0"/>
          </a:p>
          <a:p>
            <a:pPr lvl="3"/>
            <a:r>
              <a:rPr lang="en-US" altLang="zh-CN" dirty="0"/>
              <a:t>7.</a:t>
            </a:r>
            <a:r>
              <a:rPr lang="zh-CN" altLang="en-US" dirty="0"/>
              <a:t> 在</a:t>
            </a:r>
            <a:r>
              <a:rPr lang="en-US" altLang="zh-CN" dirty="0"/>
              <a:t>parse</a:t>
            </a:r>
            <a:r>
              <a:rPr lang="zh-CN" altLang="en-US" dirty="0"/>
              <a:t>方法中使用</a:t>
            </a:r>
            <a:r>
              <a:rPr lang="en-US" altLang="zh-CN" dirty="0" err="1"/>
              <a:t>Beautifulsoup</a:t>
            </a:r>
            <a:r>
              <a:rPr lang="zh-CN" altLang="en-US" dirty="0"/>
              <a:t>对网页进行解析，提取出正文</a:t>
            </a:r>
            <a:endParaRPr lang="en-US" altLang="zh-CN" dirty="0"/>
          </a:p>
          <a:p>
            <a:pPr lvl="3"/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17BDF-EDCE-2342-BBBA-5214A00E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" y="1567543"/>
            <a:ext cx="5474048" cy="33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7493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如何用面对对象的方式完成该任务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设计两个类，分别完成不同任务</a:t>
            </a:r>
            <a:endParaRPr lang="en-US" altLang="zh-CN" dirty="0"/>
          </a:p>
          <a:p>
            <a:pPr lvl="2"/>
            <a:r>
              <a:rPr lang="en-US" altLang="zh-CN" dirty="0"/>
              <a:t>Crawler:</a:t>
            </a:r>
            <a:r>
              <a:rPr lang="zh-CN" altLang="en-US" dirty="0"/>
              <a:t> 负责发起和处理</a:t>
            </a:r>
            <a:r>
              <a:rPr lang="en-US" altLang="zh-CN" dirty="0"/>
              <a:t>HTTP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2"/>
            <a:r>
              <a:rPr lang="en-US" altLang="zh-CN" dirty="0"/>
              <a:t>Analyzer:</a:t>
            </a:r>
            <a:r>
              <a:rPr lang="zh-CN" altLang="en-US" dirty="0"/>
              <a:t> 负责解析抓取到的内容</a:t>
            </a:r>
            <a:endParaRPr lang="en-US" altLang="zh-CN" dirty="0"/>
          </a:p>
          <a:p>
            <a:pPr lvl="1"/>
            <a:r>
              <a:rPr lang="zh-CN" altLang="en-US" dirty="0"/>
              <a:t>在完成此次大作业时：</a:t>
            </a:r>
            <a:endParaRPr lang="en-US" altLang="zh-CN" dirty="0"/>
          </a:p>
          <a:p>
            <a:pPr lvl="2"/>
            <a:r>
              <a:rPr lang="zh-CN" altLang="en-US" b="1" dirty="0"/>
              <a:t>可以</a:t>
            </a:r>
            <a:r>
              <a:rPr lang="zh-CN" altLang="en-US" dirty="0"/>
              <a:t>通过继承和组合</a:t>
            </a:r>
            <a:r>
              <a:rPr lang="en-US" altLang="zh-CN" dirty="0"/>
              <a:t>Analyzer</a:t>
            </a:r>
            <a:r>
              <a:rPr lang="zh-CN" altLang="en-US" dirty="0"/>
              <a:t>实现更复杂的处理功能</a:t>
            </a:r>
            <a:endParaRPr lang="en-US" altLang="zh-CN" dirty="0"/>
          </a:p>
          <a:p>
            <a:pPr lvl="2"/>
            <a:r>
              <a:rPr lang="zh-CN" altLang="en-US" b="1" dirty="0"/>
              <a:t>也可以</a:t>
            </a:r>
            <a:r>
              <a:rPr lang="zh-CN" altLang="en-US" dirty="0"/>
              <a:t>自己设计和实现其他类</a:t>
            </a:r>
            <a:endParaRPr lang="en-US" altLang="zh-CN" dirty="0"/>
          </a:p>
          <a:p>
            <a:pPr lvl="2"/>
            <a:r>
              <a:rPr lang="zh-CN" altLang="en-US" b="1"/>
              <a:t>需要</a:t>
            </a:r>
            <a:r>
              <a:rPr lang="zh-CN" altLang="en-US"/>
              <a:t>附上相关文档</a:t>
            </a:r>
            <a:r>
              <a:rPr lang="zh-CN" altLang="en-US" dirty="0"/>
              <a:t>，对你的设计进行</a:t>
            </a:r>
            <a:r>
              <a:rPr lang="zh-CN" altLang="en-US"/>
              <a:t>必要的说明</a:t>
            </a:r>
            <a:endParaRPr lang="en-US" altLang="zh-CN" b="1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6576191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6527-4ABA-A24E-AAF6-FDB3FAFB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A0B90-6BE4-D94B-961A-9BB4C20D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如何抓取网页并提取正文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：使用</a:t>
            </a:r>
            <a:r>
              <a:rPr lang="en-US" altLang="zh-CN" dirty="0"/>
              <a:t>requests</a:t>
            </a:r>
            <a:r>
              <a:rPr lang="zh-CN" altLang="en-US" dirty="0"/>
              <a:t>库获取</a:t>
            </a:r>
            <a:r>
              <a:rPr lang="en-US" altLang="zh-CN" dirty="0"/>
              <a:t>HTML</a:t>
            </a:r>
            <a:r>
              <a:rPr lang="zh-CN" altLang="en-US" dirty="0"/>
              <a:t>文档资源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：基于网页文本，构造一个</a:t>
            </a:r>
            <a:r>
              <a:rPr lang="en-US" altLang="zh-CN" dirty="0" err="1"/>
              <a:t>Beautifulsoup</a:t>
            </a:r>
            <a:r>
              <a:rPr lang="zh-CN" altLang="en-US" dirty="0"/>
              <a:t>对象</a:t>
            </a:r>
            <a:endParaRPr lang="en-US" altLang="zh-CN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3A5B0-489E-A445-9117-2D15245F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12" y="1613618"/>
            <a:ext cx="7665057" cy="95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4076F-402B-034E-9DAD-242CF4442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707" y="3269035"/>
            <a:ext cx="5796585" cy="10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78651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如何抓取网页并提取正文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dirty="0" err="1"/>
              <a:t>查看HTML代码</a:t>
            </a:r>
            <a:r>
              <a:rPr lang="zh-CN" altLang="en-US" dirty="0"/>
              <a:t>，找到需要提取的部分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B6ACA-DE5D-F942-BD42-54536A7E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26652"/>
            <a:ext cx="3867870" cy="3040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A9D32-5863-7F46-818F-C54B694B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96" y="1995697"/>
            <a:ext cx="1685118" cy="270245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090D75C-BB89-6A40-8D19-22B0C058AC56}"/>
              </a:ext>
            </a:extLst>
          </p:cNvPr>
          <p:cNvSpPr/>
          <p:nvPr/>
        </p:nvSpPr>
        <p:spPr>
          <a:xfrm>
            <a:off x="3363402" y="3029447"/>
            <a:ext cx="961668" cy="49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30366-4774-0649-9E55-8C25B681CBF0}"/>
              </a:ext>
            </a:extLst>
          </p:cNvPr>
          <p:cNvSpPr/>
          <p:nvPr/>
        </p:nvSpPr>
        <p:spPr>
          <a:xfrm>
            <a:off x="4572000" y="3593990"/>
            <a:ext cx="3867870" cy="413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5496918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如何抓取网页并提取正文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dirty="0" err="1"/>
              <a:t>查看HTML代码</a:t>
            </a:r>
            <a:r>
              <a:rPr lang="zh-CN" altLang="en-US" dirty="0"/>
              <a:t>，找到需要提取的部分</a:t>
            </a:r>
            <a:endParaRPr lang="en-US" altLang="zh-CN" dirty="0"/>
          </a:p>
          <a:p>
            <a:pPr lvl="2"/>
            <a:r>
              <a:rPr lang="en-US" dirty="0" err="1"/>
              <a:t>可以使用浏览器提供的</a:t>
            </a:r>
            <a:r>
              <a:rPr lang="zh-CN" altLang="en-US" dirty="0"/>
              <a:t>“审查元素”功能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C015A-8F2C-F246-9B6F-1B77508A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4" y="2012743"/>
            <a:ext cx="3189357" cy="216053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E026C30-E3FD-0947-A45C-9AFD19DD303F}"/>
              </a:ext>
            </a:extLst>
          </p:cNvPr>
          <p:cNvSpPr/>
          <p:nvPr/>
        </p:nvSpPr>
        <p:spPr>
          <a:xfrm>
            <a:off x="4023361" y="2787650"/>
            <a:ext cx="961668" cy="492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5A8B4-6D60-4B45-84F0-8FCFA4D0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471" y="1812897"/>
            <a:ext cx="3895337" cy="26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9621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如何抓取网页并提取正文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：根据</a:t>
            </a:r>
            <a:r>
              <a:rPr lang="en-US" altLang="zh-CN" dirty="0"/>
              <a:t>HTML</a:t>
            </a:r>
            <a:r>
              <a:rPr lang="zh-CN" altLang="en-US" dirty="0"/>
              <a:t>文档的结构，设计相应的查找方式</a:t>
            </a:r>
            <a:endParaRPr lang="en-US" altLang="zh-CN" dirty="0"/>
          </a:p>
          <a:p>
            <a:pPr lvl="2"/>
            <a:r>
              <a:rPr lang="en-US" dirty="0" err="1"/>
              <a:t>找到包括整个要抓取内容的最小节点</a:t>
            </a:r>
            <a:r>
              <a:rPr lang="zh-CN" altLang="en-US" dirty="0"/>
              <a:t>：</a:t>
            </a:r>
            <a:r>
              <a:rPr lang="en-US" altLang="zh-CN" dirty="0"/>
              <a:t>&lt;div</a:t>
            </a:r>
            <a:r>
              <a:rPr lang="zh-CN" altLang="en-US" dirty="0"/>
              <a:t> </a:t>
            </a:r>
            <a:r>
              <a:rPr lang="en-US" altLang="zh-CN" dirty="0"/>
              <a:t>class=“</a:t>
            </a:r>
            <a:r>
              <a:rPr lang="en-US" altLang="zh-CN" dirty="0" err="1"/>
              <a:t>fr</a:t>
            </a:r>
            <a:r>
              <a:rPr lang="en-US" altLang="zh-CN" dirty="0"/>
              <a:t>”&gt;&lt;/div&gt;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C1677-0559-B644-8CDA-6E96023D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8" y="1852378"/>
            <a:ext cx="7513983" cy="23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8706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如何抓取网页并提取正文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：根据</a:t>
            </a:r>
            <a:r>
              <a:rPr lang="en-US" altLang="zh-CN" dirty="0"/>
              <a:t>HTML</a:t>
            </a:r>
            <a:r>
              <a:rPr lang="zh-CN" altLang="en-US" dirty="0"/>
              <a:t>文档的结构，设计相应的查找方式</a:t>
            </a:r>
            <a:endParaRPr lang="en-US" altLang="zh-CN" dirty="0"/>
          </a:p>
          <a:p>
            <a:pPr lvl="2"/>
            <a:r>
              <a:rPr lang="zh-CN" altLang="en-US" dirty="0"/>
              <a:t>访问该</a:t>
            </a:r>
            <a:r>
              <a:rPr lang="en-US" altLang="zh-CN" dirty="0"/>
              <a:t>&lt;div&gt;</a:t>
            </a:r>
            <a:r>
              <a:rPr lang="zh-CN" altLang="en-US" dirty="0"/>
              <a:t>元素下所有</a:t>
            </a:r>
            <a:r>
              <a:rPr lang="en-US" altLang="zh-CN" dirty="0"/>
              <a:t>&lt;p&gt;</a:t>
            </a:r>
            <a:r>
              <a:rPr lang="zh-CN" altLang="en-US" dirty="0"/>
              <a:t>元素，将其内部包含的</a:t>
            </a:r>
            <a:r>
              <a:rPr lang="en-US" altLang="zh-CN" dirty="0"/>
              <a:t>string</a:t>
            </a:r>
            <a:r>
              <a:rPr lang="zh-CN" altLang="en-US" dirty="0"/>
              <a:t>保存在一个</a:t>
            </a:r>
            <a:r>
              <a:rPr lang="en-US" altLang="zh-CN" dirty="0"/>
              <a:t>list</a:t>
            </a:r>
            <a:r>
              <a:rPr lang="zh-CN" altLang="en-US" dirty="0"/>
              <a:t>里</a:t>
            </a:r>
            <a:endParaRPr lang="en-US" altLang="zh-CN" dirty="0"/>
          </a:p>
          <a:p>
            <a:pPr lvl="3"/>
            <a:r>
              <a:rPr lang="zh-CN" altLang="en-US" dirty="0"/>
              <a:t>注意需要去掉其中包含</a:t>
            </a:r>
            <a:r>
              <a:rPr lang="en-US" altLang="zh-CN" dirty="0"/>
              <a:t>string</a:t>
            </a:r>
            <a:r>
              <a:rPr lang="zh-CN" altLang="en-US" dirty="0"/>
              <a:t>为</a:t>
            </a:r>
            <a:r>
              <a:rPr lang="en-US" altLang="zh-CN" dirty="0"/>
              <a:t>None</a:t>
            </a:r>
            <a:r>
              <a:rPr lang="zh-CN" altLang="en-US" dirty="0"/>
              <a:t>的元素</a:t>
            </a:r>
            <a:endParaRPr lang="en-US" altLang="zh-CN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altLang="zh-CN" dirty="0"/>
          </a:p>
          <a:p>
            <a:pPr lvl="2"/>
            <a:r>
              <a:rPr lang="zh-CN" altLang="en-US" dirty="0"/>
              <a:t>最后，将这些</a:t>
            </a:r>
            <a:r>
              <a:rPr lang="en-US" altLang="zh-CN" dirty="0"/>
              <a:t>string</a:t>
            </a:r>
            <a:r>
              <a:rPr lang="zh-CN" altLang="en-US" dirty="0"/>
              <a:t>拼接在一起，用换行符分隔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80169-4D5F-E346-8D0C-E21292529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7" y="2167227"/>
            <a:ext cx="8963145" cy="22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99342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如何抓取网页并提取正文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：根据</a:t>
            </a:r>
            <a:r>
              <a:rPr lang="en-US" altLang="zh-CN" dirty="0"/>
              <a:t>HTML</a:t>
            </a:r>
            <a:r>
              <a:rPr lang="zh-CN" altLang="en-US" dirty="0"/>
              <a:t>文档的结构，设计相应的查找方式</a:t>
            </a:r>
            <a:endParaRPr lang="en-US" altLang="zh-CN" dirty="0"/>
          </a:p>
          <a:p>
            <a:pPr lvl="2"/>
            <a:r>
              <a:rPr lang="zh-CN" altLang="en-US" dirty="0"/>
              <a:t>最后，将这些</a:t>
            </a:r>
            <a:r>
              <a:rPr lang="en-US" altLang="zh-CN" dirty="0"/>
              <a:t>string</a:t>
            </a:r>
            <a:r>
              <a:rPr lang="zh-CN" altLang="en-US" dirty="0"/>
              <a:t>拼接在一起，用换行符分隔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8DD3B-3C6E-2E44-BA40-8F9A13545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430"/>
            <a:ext cx="9144000" cy="23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04359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如何用面对对象的方式完成该任务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设计两个类，分别完成不同任务</a:t>
            </a:r>
            <a:endParaRPr lang="en-US" altLang="zh-CN" dirty="0"/>
          </a:p>
          <a:p>
            <a:pPr lvl="1"/>
            <a:r>
              <a:rPr lang="en-US" altLang="zh-CN" dirty="0"/>
              <a:t>Crawler</a:t>
            </a:r>
            <a:r>
              <a:rPr lang="zh-CN" altLang="en-US" dirty="0"/>
              <a:t>：负责发起和处理</a:t>
            </a:r>
            <a:r>
              <a:rPr lang="en-US" altLang="zh-CN" dirty="0"/>
              <a:t>HTTP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2"/>
            <a:r>
              <a:rPr lang="zh-CN" altLang="en-US" dirty="0"/>
              <a:t>支持依次完成一个或多个抓取任务</a:t>
            </a:r>
            <a:endParaRPr lang="en-US" altLang="zh-CN" dirty="0"/>
          </a:p>
          <a:p>
            <a:pPr lvl="2"/>
            <a:r>
              <a:rPr lang="zh-CN" altLang="en-US" dirty="0"/>
              <a:t>在构造时接收一个任务或者包含多个任务的列表作为参数</a:t>
            </a:r>
            <a:endParaRPr lang="en-US" altLang="zh-CN" dirty="0"/>
          </a:p>
          <a:p>
            <a:pPr lvl="2"/>
            <a:r>
              <a:rPr lang="zh-CN" altLang="en-US" dirty="0"/>
              <a:t>处理编码、设置请求头、链接错误、控制抓取速度等和</a:t>
            </a:r>
            <a:r>
              <a:rPr lang="en-US" altLang="zh-CN" dirty="0"/>
              <a:t>HTTP</a:t>
            </a:r>
            <a:r>
              <a:rPr lang="zh-CN" altLang="en-US" dirty="0"/>
              <a:t>请求相关的设置</a:t>
            </a:r>
            <a:endParaRPr lang="en-US" altLang="zh-CN" dirty="0"/>
          </a:p>
          <a:p>
            <a:pPr lvl="2"/>
            <a:r>
              <a:rPr lang="zh-CN" altLang="en-US" dirty="0"/>
              <a:t>调用</a:t>
            </a:r>
            <a:r>
              <a:rPr lang="en-US" altLang="zh-CN" dirty="0"/>
              <a:t>Analyzer</a:t>
            </a:r>
            <a:r>
              <a:rPr lang="zh-CN" altLang="en-US" dirty="0"/>
              <a:t>对象对抓取到的内容进行解析和进一步处理</a:t>
            </a:r>
            <a:endParaRPr lang="en-US" altLang="zh-CN" dirty="0"/>
          </a:p>
          <a:p>
            <a:pPr lvl="1"/>
            <a:r>
              <a:rPr lang="en-US" altLang="zh-CN" dirty="0"/>
              <a:t>Analyzer:</a:t>
            </a:r>
            <a:r>
              <a:rPr lang="zh-CN" altLang="en-US" dirty="0"/>
              <a:t>负责解析抓取到的内容</a:t>
            </a:r>
            <a:endParaRPr lang="en-US" altLang="zh-CN" dirty="0"/>
          </a:p>
          <a:p>
            <a:pPr lvl="2"/>
            <a:r>
              <a:rPr lang="zh-CN" altLang="en-US" dirty="0"/>
              <a:t>实现</a:t>
            </a:r>
            <a:r>
              <a:rPr lang="en-US" altLang="zh-CN" dirty="0"/>
              <a:t>parse</a:t>
            </a:r>
            <a:r>
              <a:rPr lang="zh-CN" altLang="en-US" dirty="0"/>
              <a:t>方法，解析</a:t>
            </a:r>
            <a:r>
              <a:rPr lang="en-US" altLang="zh-CN" dirty="0"/>
              <a:t>response</a:t>
            </a:r>
            <a:r>
              <a:rPr lang="zh-CN" altLang="en-US" dirty="0"/>
              <a:t>对象，可实现以下功能：</a:t>
            </a:r>
            <a:endParaRPr lang="en-US" altLang="zh-CN" dirty="0"/>
          </a:p>
          <a:p>
            <a:pPr lvl="3"/>
            <a:r>
              <a:rPr lang="zh-CN" altLang="en-US" dirty="0"/>
              <a:t>从</a:t>
            </a:r>
            <a:r>
              <a:rPr lang="en-US" altLang="zh-CN" dirty="0"/>
              <a:t>response</a:t>
            </a:r>
            <a:r>
              <a:rPr lang="zh-CN" altLang="en-US" dirty="0"/>
              <a:t>对象中获得网页文本</a:t>
            </a:r>
            <a:endParaRPr lang="en-US" altLang="zh-CN" dirty="0"/>
          </a:p>
          <a:p>
            <a:pPr lvl="3"/>
            <a:r>
              <a:rPr lang="zh-CN" altLang="en-US" dirty="0"/>
              <a:t>使用</a:t>
            </a:r>
            <a:r>
              <a:rPr lang="en-US" altLang="zh-CN" dirty="0" err="1"/>
              <a:t>Beautifulsoup</a:t>
            </a:r>
            <a:r>
              <a:rPr lang="zh-CN" altLang="en-US" dirty="0"/>
              <a:t>提取所需的信息</a:t>
            </a:r>
            <a:endParaRPr lang="en-US" altLang="zh-CN" dirty="0"/>
          </a:p>
          <a:p>
            <a:pPr lvl="3"/>
            <a:r>
              <a:rPr lang="zh-CN" altLang="en-US" dirty="0"/>
              <a:t>对信息进行保存、统计等进一步处理</a:t>
            </a:r>
            <a:endParaRPr lang="en-US" altLang="zh-CN" dirty="0"/>
          </a:p>
          <a:p>
            <a:pPr lvl="3"/>
            <a:r>
              <a:rPr lang="zh-CN" altLang="en-US" dirty="0"/>
              <a:t>可以通过继承或组合使用</a:t>
            </a:r>
            <a:r>
              <a:rPr lang="en-US" altLang="zh-CN" dirty="0"/>
              <a:t>Analyzer</a:t>
            </a:r>
            <a:r>
              <a:rPr lang="zh-CN" altLang="en-US" dirty="0"/>
              <a:t>的方式实现更为复杂的信息处理功能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8523544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63D7-1C1B-F54B-BFCA-241C6142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大作业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 网页爬取和解析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4185-BE48-0140-9659-7187401C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如何用面对对象的方式完成该任务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Crawler</a:t>
            </a:r>
            <a:r>
              <a:rPr lang="zh-CN" altLang="en-US" dirty="0"/>
              <a:t>：构造函数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39F0B-9FD9-9741-B5FD-8621B3F0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2" y="1566852"/>
            <a:ext cx="5685183" cy="31256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48346-AF6D-5348-8B80-6F57B48D6D62}"/>
              </a:ext>
            </a:extLst>
          </p:cNvPr>
          <p:cNvGrpSpPr/>
          <p:nvPr/>
        </p:nvGrpSpPr>
        <p:grpSpPr>
          <a:xfrm>
            <a:off x="675861" y="2893119"/>
            <a:ext cx="5685182" cy="646331"/>
            <a:chOff x="675861" y="2893119"/>
            <a:chExt cx="5685182" cy="6463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82528-1F93-0D47-8392-5D23D6E384B4}"/>
                </a:ext>
              </a:extLst>
            </p:cNvPr>
            <p:cNvSpPr/>
            <p:nvPr/>
          </p:nvSpPr>
          <p:spPr>
            <a:xfrm>
              <a:off x="675861" y="3129695"/>
              <a:ext cx="2401294" cy="2655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DE7A97-02CE-944E-B783-50A489A5578B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V="1">
              <a:off x="3077155" y="3216285"/>
              <a:ext cx="986179" cy="4616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F779D1-EA2F-B747-9EE3-7BB42893AD18}"/>
                </a:ext>
              </a:extLst>
            </p:cNvPr>
            <p:cNvSpPr txBox="1"/>
            <p:nvPr/>
          </p:nvSpPr>
          <p:spPr>
            <a:xfrm>
              <a:off x="4063334" y="2893119"/>
              <a:ext cx="2297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/>
                <a:t>用于处理抓取到的信息的Analyzer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5F99-40CC-7646-86D2-6368B3DD6C1C}"/>
              </a:ext>
            </a:extLst>
          </p:cNvPr>
          <p:cNvGrpSpPr/>
          <p:nvPr/>
        </p:nvGrpSpPr>
        <p:grpSpPr>
          <a:xfrm>
            <a:off x="675861" y="4152088"/>
            <a:ext cx="6468517" cy="646331"/>
            <a:chOff x="675861" y="2893119"/>
            <a:chExt cx="6468517" cy="6463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3356D8-F64D-764F-A357-8D2F11E7A8CF}"/>
                </a:ext>
              </a:extLst>
            </p:cNvPr>
            <p:cNvSpPr/>
            <p:nvPr/>
          </p:nvSpPr>
          <p:spPr>
            <a:xfrm>
              <a:off x="675861" y="3175860"/>
              <a:ext cx="2710434" cy="2655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9C0FF4-BD29-9249-81DD-F88C63E8C4FB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3386295" y="3216285"/>
              <a:ext cx="677039" cy="923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9681E0-E706-FE4C-B193-382D9F53143A}"/>
                </a:ext>
              </a:extLst>
            </p:cNvPr>
            <p:cNvSpPr txBox="1"/>
            <p:nvPr/>
          </p:nvSpPr>
          <p:spPr>
            <a:xfrm>
              <a:off x="4063334" y="2893119"/>
              <a:ext cx="30810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dirty="0"/>
                <a:t>用于遍历所有任务和保存当前完成任务状态的迭代器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3526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21280</TotalTime>
  <Words>706</Words>
  <Application>Microsoft Macintosh PowerPoint</Application>
  <PresentationFormat>On-screen Show (16:9)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微软雅黑</vt:lpstr>
      <vt:lpstr>Microsoft YaHei UI</vt:lpstr>
      <vt:lpstr>Arial</vt:lpstr>
      <vt:lpstr>Calibri</vt:lpstr>
      <vt:lpstr>清风素材 https://12sc.taobao.com/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  <vt:lpstr>大作业 2： 网页爬取和解析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Jiaxin Mao</cp:lastModifiedBy>
  <cp:revision>498</cp:revision>
  <dcterms:created xsi:type="dcterms:W3CDTF">2015-01-23T04:02:45Z</dcterms:created>
  <dcterms:modified xsi:type="dcterms:W3CDTF">2021-04-06T09:27:31Z</dcterms:modified>
  <cp:category/>
  <cp:contentStatus>12sc.taobao.com</cp:contentStatus>
</cp:coreProperties>
</file>